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81A-13D7-4BFA-8D89-ED23DD402F73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C8A9-5319-4023-AD4B-E1625D961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4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81A-13D7-4BFA-8D89-ED23DD402F73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C8A9-5319-4023-AD4B-E1625D961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94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81A-13D7-4BFA-8D89-ED23DD402F73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C8A9-5319-4023-AD4B-E1625D961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37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81A-13D7-4BFA-8D89-ED23DD402F73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C8A9-5319-4023-AD4B-E1625D961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3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81A-13D7-4BFA-8D89-ED23DD402F73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C8A9-5319-4023-AD4B-E1625D961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23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81A-13D7-4BFA-8D89-ED23DD402F73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C8A9-5319-4023-AD4B-E1625D961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85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81A-13D7-4BFA-8D89-ED23DD402F73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C8A9-5319-4023-AD4B-E1625D961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71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81A-13D7-4BFA-8D89-ED23DD402F73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C8A9-5319-4023-AD4B-E1625D961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67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81A-13D7-4BFA-8D89-ED23DD402F73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C8A9-5319-4023-AD4B-E1625D961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81A-13D7-4BFA-8D89-ED23DD402F73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C8A9-5319-4023-AD4B-E1625D961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15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D81A-13D7-4BFA-8D89-ED23DD402F73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C8A9-5319-4023-AD4B-E1625D961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95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FD81A-13D7-4BFA-8D89-ED23DD402F73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CC8A9-5319-4023-AD4B-E1625D961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Challenge: 1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478968"/>
              </p:ext>
            </p:extLst>
          </p:nvPr>
        </p:nvGraphicFramePr>
        <p:xfrm>
          <a:off x="323528" y="1628800"/>
          <a:ext cx="8424936" cy="3753302"/>
        </p:xfrm>
        <a:graphic>
          <a:graphicData uri="http://schemas.openxmlformats.org/drawingml/2006/table">
            <a:tbl>
              <a:tblPr firstRow="1" firstCol="1" bandRow="1"/>
              <a:tblGrid>
                <a:gridCol w="2808048"/>
                <a:gridCol w="2808048"/>
                <a:gridCol w="2808840"/>
              </a:tblGrid>
              <a:tr h="173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When was Uptown Funk released?</a:t>
                      </a: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Whose </a:t>
                      </a: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theory tells us that narrative has disruptions and new equilibriums?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What’s the name of the theorist who talked about the Male Gaze?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6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What is the title / name of a magazine called?</a:t>
                      </a: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What is</a:t>
                      </a:r>
                      <a:r>
                        <a:rPr lang="en-GB" sz="18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the word used for a representation that goes against traditional expectations?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marks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Explain the context of Pride in no more than nine words.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495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</a:t>
            </a:r>
            <a:r>
              <a:rPr lang="en-GB" dirty="0"/>
              <a:t>Challenge: </a:t>
            </a:r>
            <a:r>
              <a:rPr lang="en-GB" dirty="0" smtClean="0"/>
              <a:t>5 (Pokémon Go)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00050"/>
              </p:ext>
            </p:extLst>
          </p:nvPr>
        </p:nvGraphicFramePr>
        <p:xfrm>
          <a:off x="323528" y="1628800"/>
          <a:ext cx="8424936" cy="3600400"/>
        </p:xfrm>
        <a:graphic>
          <a:graphicData uri="http://schemas.openxmlformats.org/drawingml/2006/table">
            <a:tbl>
              <a:tblPr firstRow="1" firstCol="1" bandRow="1"/>
              <a:tblGrid>
                <a:gridCol w="2808048"/>
                <a:gridCol w="2808048"/>
                <a:gridCol w="2808840"/>
              </a:tblGrid>
              <a:tr h="173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No: it is free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Niantic &amp; Nintendo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Augmented Reality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6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PEGI</a:t>
                      </a:r>
                      <a:endParaRPr lang="en-GB" sz="1800" b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 app purchases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Sponsored </a:t>
                      </a:r>
                      <a:r>
                        <a:rPr lang="en-GB" sz="18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Pokestops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Sponsorship deals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154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Challenge: </a:t>
            </a:r>
            <a:r>
              <a:rPr lang="en-GB" dirty="0" smtClean="0"/>
              <a:t>6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754088"/>
              </p:ext>
            </p:extLst>
          </p:nvPr>
        </p:nvGraphicFramePr>
        <p:xfrm>
          <a:off x="323528" y="1628800"/>
          <a:ext cx="8424936" cy="3600400"/>
        </p:xfrm>
        <a:graphic>
          <a:graphicData uri="http://schemas.openxmlformats.org/drawingml/2006/table">
            <a:tbl>
              <a:tblPr firstRow="1" firstCol="1" bandRow="1"/>
              <a:tblGrid>
                <a:gridCol w="2808048"/>
                <a:gridCol w="2808048"/>
                <a:gridCol w="2808840"/>
              </a:tblGrid>
              <a:tr h="173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What political views does The</a:t>
                      </a:r>
                      <a:r>
                        <a:rPr lang="en-GB" sz="18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Guardian have?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How frequently is Pride magazine published?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What theory did </a:t>
                      </a:r>
                      <a:r>
                        <a:rPr lang="en-GB" sz="18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Blumler</a:t>
                      </a: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&amp; Katz give us?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6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What radio station broadcasts The Archers?</a:t>
                      </a:r>
                      <a:endParaRPr lang="en-GB" sz="1800" b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Who created</a:t>
                      </a:r>
                      <a:r>
                        <a:rPr lang="en-GB" sz="1800" b="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the This Girl Can campaign?</a:t>
                      </a:r>
                      <a:endParaRPr lang="en-GB" sz="1800" b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Explain Richard Dyer Star theory in no</a:t>
                      </a:r>
                      <a:r>
                        <a:rPr lang="en-GB" sz="18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more than 10 words</a:t>
                      </a:r>
                      <a:endParaRPr lang="en-GB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536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</a:t>
            </a:r>
            <a:r>
              <a:rPr lang="en-GB" dirty="0"/>
              <a:t>Challenge: </a:t>
            </a:r>
            <a:r>
              <a:rPr lang="en-GB" dirty="0" smtClean="0"/>
              <a:t>6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453690"/>
              </p:ext>
            </p:extLst>
          </p:nvPr>
        </p:nvGraphicFramePr>
        <p:xfrm>
          <a:off x="323528" y="1628800"/>
          <a:ext cx="8424936" cy="3600400"/>
        </p:xfrm>
        <a:graphic>
          <a:graphicData uri="http://schemas.openxmlformats.org/drawingml/2006/table">
            <a:tbl>
              <a:tblPr firstRow="1" firstCol="1" bandRow="1"/>
              <a:tblGrid>
                <a:gridCol w="2808048"/>
                <a:gridCol w="2808048"/>
                <a:gridCol w="2808840"/>
              </a:tblGrid>
              <a:tr h="173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Left wing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Monthly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Uses &amp; Gratifications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6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BBC Radio 4</a:t>
                      </a: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Sport England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(funded by National Lottery)</a:t>
                      </a:r>
                      <a:endParaRPr lang="en-GB" sz="1800" b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Celebrities are manufactured and constructed in order for financial gain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33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</a:t>
            </a:r>
            <a:r>
              <a:rPr lang="en-GB" dirty="0"/>
              <a:t>Challenge: </a:t>
            </a:r>
            <a:r>
              <a:rPr lang="en-GB" dirty="0" smtClean="0"/>
              <a:t>1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921641"/>
              </p:ext>
            </p:extLst>
          </p:nvPr>
        </p:nvGraphicFramePr>
        <p:xfrm>
          <a:off x="323528" y="1628800"/>
          <a:ext cx="8424936" cy="3600400"/>
        </p:xfrm>
        <a:graphic>
          <a:graphicData uri="http://schemas.openxmlformats.org/drawingml/2006/table">
            <a:tbl>
              <a:tblPr firstRow="1" firstCol="1" bandRow="1"/>
              <a:tblGrid>
                <a:gridCol w="2808048"/>
                <a:gridCol w="2808048"/>
                <a:gridCol w="2808840"/>
              </a:tblGrid>
              <a:tr h="173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2014</a:t>
                      </a: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Todorov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Laura </a:t>
                      </a:r>
                      <a:r>
                        <a:rPr lang="en-GB" sz="18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Mulvey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6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Masthead</a:t>
                      </a: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Subverts / Subversion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marks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UK, black woman's lifestyle magazine since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1991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86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Challenge: 2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24997"/>
              </p:ext>
            </p:extLst>
          </p:nvPr>
        </p:nvGraphicFramePr>
        <p:xfrm>
          <a:off x="323528" y="1628800"/>
          <a:ext cx="8424936" cy="3632714"/>
        </p:xfrm>
        <a:graphic>
          <a:graphicData uri="http://schemas.openxmlformats.org/drawingml/2006/table">
            <a:tbl>
              <a:tblPr firstRow="1" firstCol="1" bandRow="1"/>
              <a:tblGrid>
                <a:gridCol w="2808048"/>
                <a:gridCol w="2880584"/>
                <a:gridCol w="2736304"/>
              </a:tblGrid>
              <a:tr h="173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Who owns The Sun?</a:t>
                      </a: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Whose </a:t>
                      </a: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theory tells us </a:t>
                      </a: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about standard character</a:t>
                      </a:r>
                      <a:r>
                        <a:rPr lang="en-GB" sz="18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types?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 marks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What are 2 cover lines from GQ?</a:t>
                      </a:r>
                      <a:endParaRPr lang="en-GB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6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What number James Bond Film is Spectre?</a:t>
                      </a: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What’s the name of the theorist who talked about dominant,</a:t>
                      </a:r>
                      <a:r>
                        <a:rPr lang="en-GB" sz="18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negotiated and oppositional readings?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="1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marks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Explain the context of Quality Street sweets in no more than 10 words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920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GB" dirty="0" smtClean="0"/>
              <a:t>Starter Challenge: 2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823490"/>
              </p:ext>
            </p:extLst>
          </p:nvPr>
        </p:nvGraphicFramePr>
        <p:xfrm>
          <a:off x="395536" y="836712"/>
          <a:ext cx="8424936" cy="5803844"/>
        </p:xfrm>
        <a:graphic>
          <a:graphicData uri="http://schemas.openxmlformats.org/drawingml/2006/table">
            <a:tbl>
              <a:tblPr firstRow="1" firstCol="1" bandRow="1"/>
              <a:tblGrid>
                <a:gridCol w="1512168"/>
                <a:gridCol w="1656184"/>
                <a:gridCol w="5256584"/>
              </a:tblGrid>
              <a:tr h="173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Newscorp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Propp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 marks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Mind, Body Masculinity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Man Up! How to be a man in 2016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 essential wellness gadgets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Your ideal beach watch for under £300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 Style Manual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 Rock! How Dwayne Johnson become Hollywood's most bankable star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 extraordinary truth behind the Viola Beach tragedy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6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24th</a:t>
                      </a: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Stuart Hall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="1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marks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1950s post rationing Mackintosh advert for low cost UK chocolates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373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Challenge: </a:t>
            </a:r>
            <a:r>
              <a:rPr lang="en-GB" dirty="0" smtClean="0"/>
              <a:t>3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59697"/>
              </p:ext>
            </p:extLst>
          </p:nvPr>
        </p:nvGraphicFramePr>
        <p:xfrm>
          <a:off x="323528" y="1628800"/>
          <a:ext cx="8424936" cy="4041973"/>
        </p:xfrm>
        <a:graphic>
          <a:graphicData uri="http://schemas.openxmlformats.org/drawingml/2006/table">
            <a:tbl>
              <a:tblPr firstRow="1" firstCol="1" bandRow="1"/>
              <a:tblGrid>
                <a:gridCol w="2808048"/>
                <a:gridCol w="2808048"/>
                <a:gridCol w="2808840"/>
              </a:tblGrid>
              <a:tr h="173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When was the Quality Street advert released?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Why did Sony cut some of the violent scenes</a:t>
                      </a:r>
                      <a:r>
                        <a:rPr lang="en-GB" sz="18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out of Spectre?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 Man with the Golden Gun poster frames the audience as the villain. What type of shot is this?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6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What year was our This Girl Can advert released?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Theorist who talked about a Hierarchy of Needs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marks</a:t>
                      </a:r>
                      <a:endParaRPr lang="en-GB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67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</a:t>
            </a:r>
            <a:r>
              <a:rPr lang="en-GB" dirty="0"/>
              <a:t>Challenge: </a:t>
            </a:r>
            <a:r>
              <a:rPr lang="en-GB" dirty="0" smtClean="0"/>
              <a:t>3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40596"/>
              </p:ext>
            </p:extLst>
          </p:nvPr>
        </p:nvGraphicFramePr>
        <p:xfrm>
          <a:off x="323528" y="1628800"/>
          <a:ext cx="8424936" cy="3600400"/>
        </p:xfrm>
        <a:graphic>
          <a:graphicData uri="http://schemas.openxmlformats.org/drawingml/2006/table">
            <a:tbl>
              <a:tblPr firstRow="1" firstCol="1" bandRow="1"/>
              <a:tblGrid>
                <a:gridCol w="2808048"/>
                <a:gridCol w="2808048"/>
                <a:gridCol w="2808840"/>
              </a:tblGrid>
              <a:tr h="173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1956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To get a 12A rating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Point of View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6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2016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Maslow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marks</a:t>
                      </a:r>
                      <a:endParaRPr lang="en-GB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257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Challenge: </a:t>
            </a:r>
            <a:r>
              <a:rPr lang="en-GB" dirty="0" smtClean="0"/>
              <a:t>4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809260"/>
              </p:ext>
            </p:extLst>
          </p:nvPr>
        </p:nvGraphicFramePr>
        <p:xfrm>
          <a:off x="323528" y="1628800"/>
          <a:ext cx="8424936" cy="3726505"/>
        </p:xfrm>
        <a:graphic>
          <a:graphicData uri="http://schemas.openxmlformats.org/drawingml/2006/table">
            <a:tbl>
              <a:tblPr firstRow="1" firstCol="1" bandRow="1"/>
              <a:tblGrid>
                <a:gridCol w="2808048"/>
                <a:gridCol w="2808048"/>
                <a:gridCol w="2808840"/>
              </a:tblGrid>
              <a:tr h="173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Does The Man With The Golden Gun challenge or conform to stereotypes?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What is the society</a:t>
                      </a:r>
                      <a:r>
                        <a:rPr lang="en-GB" sz="18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ideology suggested in the Quality Street advert?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What day is The Archers omnibus edition broadcast?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6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What year was our The Guardian front cover released?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Theorist who talked about binary opposites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marks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conventions of a tabloid can we see in The Sun?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75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</a:t>
            </a:r>
            <a:r>
              <a:rPr lang="en-GB" dirty="0"/>
              <a:t>Challenge: </a:t>
            </a:r>
            <a:r>
              <a:rPr lang="en-GB" dirty="0" smtClean="0"/>
              <a:t>4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513359"/>
              </p:ext>
            </p:extLst>
          </p:nvPr>
        </p:nvGraphicFramePr>
        <p:xfrm>
          <a:off x="323528" y="1628800"/>
          <a:ext cx="8424936" cy="4552321"/>
        </p:xfrm>
        <a:graphic>
          <a:graphicData uri="http://schemas.openxmlformats.org/drawingml/2006/table">
            <a:tbl>
              <a:tblPr firstRow="1" firstCol="1" bandRow="1"/>
              <a:tblGrid>
                <a:gridCol w="2808048"/>
                <a:gridCol w="2808048"/>
                <a:gridCol w="2808840"/>
              </a:tblGrid>
              <a:tr h="173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Conform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Patriarchal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Or male dominated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Sunday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6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2015</a:t>
                      </a:r>
                      <a:endParaRPr lang="en-GB" sz="1800" b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Levi Strauss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marks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top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Large image / splash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Few words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Emotive</a:t>
                      </a:r>
                      <a:r>
                        <a:rPr lang="en-GB" sz="1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language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Direct address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Opinion over fact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Coupon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Large copy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77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Challenge: </a:t>
            </a:r>
            <a:r>
              <a:rPr lang="en-GB" dirty="0" smtClean="0"/>
              <a:t>5 (Pokémon Go)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170343"/>
              </p:ext>
            </p:extLst>
          </p:nvPr>
        </p:nvGraphicFramePr>
        <p:xfrm>
          <a:off x="323528" y="1628800"/>
          <a:ext cx="8424936" cy="3600400"/>
        </p:xfrm>
        <a:graphic>
          <a:graphicData uri="http://schemas.openxmlformats.org/drawingml/2006/table">
            <a:tbl>
              <a:tblPr firstRow="1" firstCol="1" bandRow="1"/>
              <a:tblGrid>
                <a:gridCol w="2808048"/>
                <a:gridCol w="2808048"/>
                <a:gridCol w="2808840"/>
              </a:tblGrid>
              <a:tr h="173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Do you have to pay to download the game?</a:t>
                      </a: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Who produced the game?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What kind of game is </a:t>
                      </a:r>
                      <a:r>
                        <a:rPr lang="en-GB" sz="18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Pokemon</a:t>
                      </a: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Go?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6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mark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When was it released?</a:t>
                      </a:r>
                      <a:endParaRPr lang="en-GB" sz="1800" b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Who regulated video games?</a:t>
                      </a:r>
                      <a:endParaRPr lang="en-GB" sz="1800" b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marks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How do the producers make money?</a:t>
                      </a:r>
                      <a:endParaRPr lang="en-GB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72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702</Words>
  <Application>Microsoft Office PowerPoint</Application>
  <PresentationFormat>On-screen Show (4:3)</PresentationFormat>
  <Paragraphs>183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 Challenge: 1</vt:lpstr>
      <vt:lpstr>Starter Challenge: 1</vt:lpstr>
      <vt:lpstr>Starter Challenge: 2</vt:lpstr>
      <vt:lpstr>Starter Challenge: 2</vt:lpstr>
      <vt:lpstr>Starter Challenge: 3</vt:lpstr>
      <vt:lpstr>Starter Challenge: 3</vt:lpstr>
      <vt:lpstr>Starter Challenge: 4</vt:lpstr>
      <vt:lpstr>Starter Challenge: 4</vt:lpstr>
      <vt:lpstr>Starter Challenge: 5 (Pokémon Go)</vt:lpstr>
      <vt:lpstr>Starter Challenge: 5 (Pokémon Go)</vt:lpstr>
      <vt:lpstr>Starter Challenge: 6</vt:lpstr>
      <vt:lpstr>Starter Challenge: 6</vt:lpstr>
    </vt:vector>
  </TitlesOfParts>
  <Company>Friern Barnet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Challenge</dc:title>
  <dc:creator>Friern Barnet School</dc:creator>
  <cp:lastModifiedBy>Friern Barnet School</cp:lastModifiedBy>
  <cp:revision>9</cp:revision>
  <dcterms:created xsi:type="dcterms:W3CDTF">2018-11-29T10:46:43Z</dcterms:created>
  <dcterms:modified xsi:type="dcterms:W3CDTF">2019-01-31T14:48:57Z</dcterms:modified>
</cp:coreProperties>
</file>